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306" r:id="rId3"/>
    <p:sldId id="317" r:id="rId4"/>
    <p:sldId id="318" r:id="rId5"/>
    <p:sldId id="316" r:id="rId6"/>
    <p:sldId id="314" r:id="rId7"/>
    <p:sldId id="319" r:id="rId8"/>
    <p:sldId id="304" r:id="rId9"/>
    <p:sldId id="307" r:id="rId10"/>
    <p:sldId id="309" r:id="rId11"/>
    <p:sldId id="322" r:id="rId12"/>
    <p:sldId id="326" r:id="rId13"/>
    <p:sldId id="312" r:id="rId14"/>
    <p:sldId id="324" r:id="rId15"/>
    <p:sldId id="323" r:id="rId16"/>
    <p:sldId id="313" r:id="rId17"/>
    <p:sldId id="32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7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D55B7C-FA3A-4243-AE5F-F35755DB4D0E}" type="datetimeFigureOut">
              <a:rPr lang="ru-RU" smtClean="0"/>
              <a:pPr/>
              <a:t>23.01.2002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AB2A84-F8FB-4C95-BAF2-28C63D429B7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AB2A84-F8FB-4C95-BAF2-28C63D429B7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45C6-95FB-402C-BF92-A89C14E402D9}" type="datetimeFigureOut">
              <a:rPr lang="ru-RU" smtClean="0"/>
              <a:pPr/>
              <a:t>23.01.2002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28EB-FEE8-4D7C-8C78-7F84DABA1A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45C6-95FB-402C-BF92-A89C14E402D9}" type="datetimeFigureOut">
              <a:rPr lang="ru-RU" smtClean="0"/>
              <a:pPr/>
              <a:t>23.01.2002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28EB-FEE8-4D7C-8C78-7F84DABA1A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45C6-95FB-402C-BF92-A89C14E402D9}" type="datetimeFigureOut">
              <a:rPr lang="ru-RU" smtClean="0"/>
              <a:pPr/>
              <a:t>23.01.2002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28EB-FEE8-4D7C-8C78-7F84DABA1A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45C6-95FB-402C-BF92-A89C14E402D9}" type="datetimeFigureOut">
              <a:rPr lang="ru-RU" smtClean="0"/>
              <a:pPr/>
              <a:t>23.01.2002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28EB-FEE8-4D7C-8C78-7F84DABA1A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45C6-95FB-402C-BF92-A89C14E402D9}" type="datetimeFigureOut">
              <a:rPr lang="ru-RU" smtClean="0"/>
              <a:pPr/>
              <a:t>23.01.2002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28EB-FEE8-4D7C-8C78-7F84DABA1A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45C6-95FB-402C-BF92-A89C14E402D9}" type="datetimeFigureOut">
              <a:rPr lang="ru-RU" smtClean="0"/>
              <a:pPr/>
              <a:t>23.01.2002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28EB-FEE8-4D7C-8C78-7F84DABA1A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45C6-95FB-402C-BF92-A89C14E402D9}" type="datetimeFigureOut">
              <a:rPr lang="ru-RU" smtClean="0"/>
              <a:pPr/>
              <a:t>23.01.2002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28EB-FEE8-4D7C-8C78-7F84DABA1A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45C6-95FB-402C-BF92-A89C14E402D9}" type="datetimeFigureOut">
              <a:rPr lang="ru-RU" smtClean="0"/>
              <a:pPr/>
              <a:t>23.01.2002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28EB-FEE8-4D7C-8C78-7F84DABA1A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45C6-95FB-402C-BF92-A89C14E402D9}" type="datetimeFigureOut">
              <a:rPr lang="ru-RU" smtClean="0"/>
              <a:pPr/>
              <a:t>23.01.2002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28EB-FEE8-4D7C-8C78-7F84DABA1A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45C6-95FB-402C-BF92-A89C14E402D9}" type="datetimeFigureOut">
              <a:rPr lang="ru-RU" smtClean="0"/>
              <a:pPr/>
              <a:t>23.01.2002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28EB-FEE8-4D7C-8C78-7F84DABA1A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45C6-95FB-402C-BF92-A89C14E402D9}" type="datetimeFigureOut">
              <a:rPr lang="ru-RU" smtClean="0"/>
              <a:pPr/>
              <a:t>23.01.2002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28EB-FEE8-4D7C-8C78-7F84DABA1A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DC4CF21-E286-4A4C-95F2-CA1CFE6A5390}" type="datetime1">
              <a:rPr lang="en-US"/>
              <a:pPr>
                <a:defRPr/>
              </a:pPr>
              <a:t>1/23/2002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ru-RU"/>
              <a:t>Синяева Лариса Алексеевна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4F996-DF6E-4561-B9FD-139CE3A2DA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A45C6-95FB-402C-BF92-A89C14E402D9}" type="datetimeFigureOut">
              <a:rPr lang="ru-RU" smtClean="0"/>
              <a:pPr/>
              <a:t>23.01.2002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728EB-FEE8-4D7C-8C78-7F84DABA1AE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&#1082;%20&#1091;&#1088;&#1086;&#1082;&#1091;%20&#1055;&#1077;&#1088;&#1077;&#1089;&#1090;&#1088;&#1086;&#1081;&#1082;&#1072;%20&#1074;%20&#1101;&#1082;&#1086;&#1085;&#1086;&#1084;&#1080;&#1082;&#1077;.wmv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../../&#1060;&#1080;&#1079;&#1084;&#1080;&#1085;&#1091;&#1090;&#1082;&#1072;.MOV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izlov.ru/tw_files2/urls_1/6/d-5123/5123_html_342ee5a8.png" TargetMode="External"/><Relationship Id="rId2" Type="http://schemas.openxmlformats.org/officeDocument/2006/relationships/hyperlink" Target="http://sobaka.com.ua/c/f/47/1018130068931746704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obaka.com.ua/c/f/47/1018130068933046711.jpg" TargetMode="External"/><Relationship Id="rId5" Type="http://schemas.openxmlformats.org/officeDocument/2006/relationships/hyperlink" Target="http://im3-tub-ru.yandex.net/i?id=fa7a1a66aabd81388041babfbc6a3fda&amp;n=21" TargetMode="External"/><Relationship Id="rId4" Type="http://schemas.openxmlformats.org/officeDocument/2006/relationships/hyperlink" Target="http://im1-tub-ru.yandex.net/i?id=6c8881e7ea52d3cfd1292218cdc43f77&amp;n=2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Documents and Settings\Admin\Рабочий стол\Синяева История России 9 кл\Ельцин.TIF"/>
          <p:cNvPicPr>
            <a:picLocks noChangeAspect="1" noChangeArrowheads="1"/>
          </p:cNvPicPr>
          <p:nvPr/>
        </p:nvPicPr>
        <p:blipFill>
          <a:blip r:embed="rId2" cstate="email">
            <a:lum bright="19000" contrast="-7000"/>
          </a:blip>
          <a:srcRect/>
          <a:stretch>
            <a:fillRect/>
          </a:stretch>
        </p:blipFill>
        <p:spPr bwMode="auto">
          <a:xfrm>
            <a:off x="323528" y="1412776"/>
            <a:ext cx="3720414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7"/>
          <p:cNvSpPr txBox="1">
            <a:spLocks noChangeArrowheads="1"/>
          </p:cNvSpPr>
          <p:nvPr/>
        </p:nvSpPr>
        <p:spPr bwMode="auto">
          <a:xfrm>
            <a:off x="4283968" y="1556792"/>
            <a:ext cx="4536504" cy="1508105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latin typeface="Century Gothic" pitchFamily="34" charset="0"/>
              </a:rPr>
              <a:t>РФ в 1991 – 2004 гг.</a:t>
            </a:r>
          </a:p>
          <a:p>
            <a:pPr algn="ctr">
              <a:defRPr/>
            </a:pPr>
            <a:r>
              <a:rPr lang="ru-RU" sz="2000" b="1" dirty="0" smtClean="0">
                <a:latin typeface="Century Gothic" pitchFamily="34" charset="0"/>
              </a:rPr>
              <a:t> </a:t>
            </a:r>
            <a:r>
              <a:rPr lang="ru-RU" sz="2400" b="1" dirty="0" smtClean="0">
                <a:latin typeface="Century Gothic" pitchFamily="34" charset="0"/>
              </a:rPr>
              <a:t>Начальный этап экономических реформ</a:t>
            </a:r>
            <a:endParaRPr lang="ru-RU" sz="2400" b="1" dirty="0">
              <a:latin typeface="Century Gothic" pitchFamily="34" charset="0"/>
            </a:endParaRPr>
          </a:p>
          <a:p>
            <a:pPr algn="ctr">
              <a:defRPr/>
            </a:pPr>
            <a:r>
              <a:rPr lang="ru-RU" sz="2400" b="1" dirty="0">
                <a:latin typeface="Century Gothic" pitchFamily="34" charset="0"/>
              </a:rPr>
              <a:t>§ </a:t>
            </a:r>
            <a:r>
              <a:rPr lang="ru-RU" sz="2400" b="1" dirty="0" smtClean="0">
                <a:latin typeface="Century Gothic" pitchFamily="34" charset="0"/>
              </a:rPr>
              <a:t>43</a:t>
            </a:r>
            <a:endParaRPr lang="ru-RU" sz="2400" b="1" dirty="0">
              <a:latin typeface="Century Gothic" pitchFamily="34" charset="0"/>
            </a:endParaRPr>
          </a:p>
        </p:txBody>
      </p:sp>
      <p:sp>
        <p:nvSpPr>
          <p:cNvPr id="17" name="TextBox 13"/>
          <p:cNvSpPr txBox="1">
            <a:spLocks noChangeArrowheads="1"/>
          </p:cNvSpPr>
          <p:nvPr/>
        </p:nvSpPr>
        <p:spPr bwMode="auto">
          <a:xfrm>
            <a:off x="4283968" y="3212976"/>
            <a:ext cx="4536504" cy="1477328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latin typeface="Calibri" pitchFamily="34" charset="0"/>
              </a:rPr>
              <a:t>Урок истории 9 класс</a:t>
            </a:r>
          </a:p>
          <a:p>
            <a:pPr algn="ctr">
              <a:defRPr/>
            </a:pPr>
            <a:r>
              <a:rPr lang="ru-RU" dirty="0" smtClean="0">
                <a:latin typeface="Calibri" pitchFamily="34" charset="0"/>
              </a:rPr>
              <a:t>Рабочая программа</a:t>
            </a:r>
            <a:r>
              <a:rPr lang="ru-RU" dirty="0">
                <a:latin typeface="Calibri" pitchFamily="34" charset="0"/>
              </a:rPr>
              <a:t>, учебник  </a:t>
            </a:r>
            <a:endParaRPr lang="ru-RU" dirty="0" smtClean="0">
              <a:latin typeface="Calibri" pitchFamily="34" charset="0"/>
            </a:endParaRPr>
          </a:p>
          <a:p>
            <a:pPr algn="ctr">
              <a:defRPr/>
            </a:pPr>
            <a:r>
              <a:rPr lang="ru-RU" dirty="0" smtClean="0">
                <a:latin typeface="Calibri" pitchFamily="34" charset="0"/>
              </a:rPr>
              <a:t>Н.В</a:t>
            </a:r>
            <a:r>
              <a:rPr lang="ru-RU" dirty="0">
                <a:latin typeface="Calibri" pitchFamily="34" charset="0"/>
              </a:rPr>
              <a:t>. </a:t>
            </a:r>
            <a:r>
              <a:rPr lang="ru-RU" dirty="0" err="1">
                <a:latin typeface="Calibri" pitchFamily="34" charset="0"/>
              </a:rPr>
              <a:t>Загладина</a:t>
            </a:r>
            <a:r>
              <a:rPr lang="ru-RU" dirty="0">
                <a:latin typeface="Calibri" pitchFamily="34" charset="0"/>
              </a:rPr>
              <a:t> и др.</a:t>
            </a:r>
          </a:p>
          <a:p>
            <a:pPr algn="ctr">
              <a:defRPr/>
            </a:pPr>
            <a:r>
              <a:rPr lang="ru-RU" dirty="0" smtClean="0">
                <a:latin typeface="Calibri" pitchFamily="34" charset="0"/>
              </a:rPr>
              <a:t>Презентацию </a:t>
            </a:r>
            <a:r>
              <a:rPr lang="ru-RU" dirty="0" smtClean="0">
                <a:latin typeface="Calibri" pitchFamily="34" charset="0"/>
              </a:rPr>
              <a:t>подготовил Краснов Николай Яковлевич.</a:t>
            </a:r>
            <a:endParaRPr lang="ru-RU" dirty="0" smtClean="0"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1886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1916832"/>
            <a:ext cx="6500858" cy="3168352"/>
          </a:xfrm>
        </p:spPr>
        <p:txBody>
          <a:bodyPr>
            <a:normAutofit fontScale="62500" lnSpcReduction="20000"/>
          </a:bodyPr>
          <a:lstStyle/>
          <a:p>
            <a:pPr marL="571500" indent="-571500">
              <a:buNone/>
            </a:pPr>
            <a:endParaRPr lang="ru-RU" sz="2800" dirty="0" smtClean="0"/>
          </a:p>
          <a:p>
            <a:pPr marL="571500" indent="-571500">
              <a:buNone/>
            </a:pPr>
            <a:r>
              <a:rPr lang="ru-RU" sz="2900" dirty="0" smtClean="0">
                <a:solidFill>
                  <a:srgbClr val="C00000"/>
                </a:solidFill>
                <a:latin typeface="Comic Sans MS" pitchFamily="66" charset="0"/>
              </a:rPr>
              <a:t>І. Что мы знаем об экономических реформах конца 80-х – начала 90-х гг.</a:t>
            </a:r>
            <a:endParaRPr lang="ru-RU" sz="29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sz="2900" dirty="0" smtClean="0">
                <a:solidFill>
                  <a:srgbClr val="C00000"/>
                </a:solidFill>
                <a:latin typeface="Comic Sans MS" pitchFamily="66" charset="0"/>
              </a:rPr>
              <a:t>II</a:t>
            </a:r>
            <a:r>
              <a:rPr lang="ru-RU" sz="2900" dirty="0" smtClean="0">
                <a:solidFill>
                  <a:srgbClr val="C00000"/>
                </a:solidFill>
                <a:latin typeface="Comic Sans MS" pitchFamily="66" charset="0"/>
              </a:rPr>
              <a:t>. Открываем новые знания</a:t>
            </a:r>
            <a:r>
              <a:rPr lang="ru-RU" sz="2900" b="1" dirty="0" smtClean="0">
                <a:solidFill>
                  <a:srgbClr val="C00000"/>
                </a:solidFill>
                <a:latin typeface="Comic Sans MS" pitchFamily="66" charset="0"/>
              </a:rPr>
              <a:t>:</a:t>
            </a:r>
          </a:p>
          <a:p>
            <a:pPr marL="742950" indent="-742950">
              <a:buAutoNum type="arabicPeriod"/>
            </a:pPr>
            <a:r>
              <a:rPr lang="ru-RU" sz="2900" dirty="0" smtClean="0">
                <a:latin typeface="Comic Sans MS" pitchFamily="66" charset="0"/>
              </a:rPr>
              <a:t>Россия после распада СССР.</a:t>
            </a:r>
          </a:p>
          <a:p>
            <a:pPr marL="742950" indent="-742950">
              <a:buAutoNum type="arabicPeriod"/>
            </a:pPr>
            <a:r>
              <a:rPr lang="ru-RU" sz="2900" dirty="0" smtClean="0">
                <a:latin typeface="Comic Sans MS" pitchFamily="66" charset="0"/>
              </a:rPr>
              <a:t>Первые результаты реформ.</a:t>
            </a:r>
          </a:p>
          <a:p>
            <a:pPr marL="571500" indent="-571500">
              <a:buNone/>
            </a:pPr>
            <a:r>
              <a:rPr lang="ru-RU" sz="2900" dirty="0" smtClean="0">
                <a:latin typeface="Comic Sans MS" pitchFamily="66" charset="0"/>
              </a:rPr>
              <a:t>3.      Политическое развитие России в 1992г.</a:t>
            </a:r>
            <a:endParaRPr lang="ru-RU" sz="2900" b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marL="571500" indent="-571500">
              <a:buNone/>
            </a:pPr>
            <a:r>
              <a:rPr lang="en-US" sz="2900" dirty="0" smtClean="0">
                <a:solidFill>
                  <a:srgbClr val="C00000"/>
                </a:solidFill>
                <a:latin typeface="Comic Sans MS" pitchFamily="66" charset="0"/>
              </a:rPr>
              <a:t>II</a:t>
            </a:r>
            <a:r>
              <a:rPr lang="ru-RU" sz="2900" dirty="0" smtClean="0">
                <a:solidFill>
                  <a:srgbClr val="C00000"/>
                </a:solidFill>
                <a:latin typeface="Comic Sans MS" pitchFamily="66" charset="0"/>
              </a:rPr>
              <a:t>. Применяем новые знания </a:t>
            </a:r>
          </a:p>
          <a:p>
            <a:pPr marL="571500" indent="-571500">
              <a:buNone/>
            </a:pPr>
            <a:r>
              <a:rPr lang="en-US" sz="2900" dirty="0" smtClean="0">
                <a:solidFill>
                  <a:srgbClr val="C00000"/>
                </a:solidFill>
                <a:latin typeface="Comic Sans MS" pitchFamily="66" charset="0"/>
              </a:rPr>
              <a:t>III</a:t>
            </a:r>
            <a:r>
              <a:rPr lang="ru-RU" sz="2900" dirty="0" smtClean="0">
                <a:solidFill>
                  <a:srgbClr val="C00000"/>
                </a:solidFill>
                <a:latin typeface="Comic Sans MS" pitchFamily="66" charset="0"/>
              </a:rPr>
              <a:t>. Домашнее задание: </a:t>
            </a:r>
            <a:r>
              <a:rPr lang="ru-RU" sz="2900" dirty="0" smtClean="0">
                <a:latin typeface="Comic Sans MS" pitchFamily="66" charset="0"/>
              </a:rPr>
              <a:t>§ 43. в. 1-4. </a:t>
            </a:r>
          </a:p>
          <a:p>
            <a:pPr marL="571500" indent="-571500">
              <a:buNone/>
            </a:pPr>
            <a:r>
              <a:rPr lang="ru-RU" sz="2900" dirty="0" smtClean="0">
                <a:latin typeface="Comic Sans MS" pitchFamily="66" charset="0"/>
              </a:rPr>
              <a:t>Эссе «В России опасно проводить реформы» (выбор)</a:t>
            </a:r>
          </a:p>
          <a:p>
            <a:pPr marL="571500" indent="-571500">
              <a:buNone/>
            </a:pPr>
            <a:r>
              <a:rPr lang="ru-RU" sz="2900" dirty="0" smtClean="0">
                <a:latin typeface="Comic Sans MS" pitchFamily="66" charset="0"/>
              </a:rPr>
              <a:t>Составление </a:t>
            </a:r>
            <a:r>
              <a:rPr lang="ru-RU" sz="2900" smtClean="0">
                <a:latin typeface="Comic Sans MS" pitchFamily="66" charset="0"/>
              </a:rPr>
              <a:t>тестов по теме (выбор</a:t>
            </a:r>
            <a:r>
              <a:rPr lang="ru-RU" sz="2900" dirty="0" smtClean="0">
                <a:latin typeface="Comic Sans MS" pitchFamily="66" charset="0"/>
              </a:rPr>
              <a:t>)</a:t>
            </a:r>
          </a:p>
          <a:p>
            <a:pPr marL="514350" indent="-514350">
              <a:buNone/>
            </a:pPr>
            <a:endParaRPr lang="ru-RU" sz="36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88640"/>
            <a:ext cx="8424936" cy="52322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 smtClean="0">
                <a:solidFill>
                  <a:schemeClr val="bg1"/>
                </a:solidFill>
                <a:latin typeface="Comic Sans MS" pitchFamily="66" charset="0"/>
                <a:cs typeface="Arial" charset="0"/>
              </a:rPr>
              <a:t>Начальный этап экономических  реформ. </a:t>
            </a:r>
            <a:r>
              <a:rPr lang="en-US" sz="2800" dirty="0" smtClean="0">
                <a:solidFill>
                  <a:schemeClr val="bg1"/>
                </a:solidFill>
                <a:latin typeface="Comic Sans MS" pitchFamily="66" charset="0"/>
                <a:cs typeface="Arial" charset="0"/>
              </a:rPr>
              <a:t>§</a:t>
            </a:r>
            <a:r>
              <a:rPr lang="ru-RU" sz="2800" dirty="0" smtClean="0">
                <a:solidFill>
                  <a:schemeClr val="bg1"/>
                </a:solidFill>
                <a:latin typeface="Comic Sans MS" pitchFamily="66" charset="0"/>
                <a:cs typeface="Arial" charset="0"/>
              </a:rPr>
              <a:t> 43.</a:t>
            </a:r>
            <a:endParaRPr lang="en-US" sz="2800" dirty="0">
              <a:solidFill>
                <a:schemeClr val="bg1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31840" y="1268760"/>
            <a:ext cx="2082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Comic Sans MS" pitchFamily="66" charset="0"/>
              </a:rPr>
              <a:t>План  урока:</a:t>
            </a:r>
            <a:endParaRPr lang="ru-RU" sz="2400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1"/>
          <p:cNvSpPr>
            <a:spLocks noChangeArrowheads="1"/>
          </p:cNvSpPr>
          <p:nvPr/>
        </p:nvSpPr>
        <p:spPr bwMode="auto">
          <a:xfrm>
            <a:off x="179512" y="5095056"/>
            <a:ext cx="8784976" cy="1323439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42900" indent="-342900" algn="just" eaLnBrk="0" hangingPunct="0">
              <a:defRPr/>
            </a:pPr>
            <a:r>
              <a:rPr lang="ru-RU" sz="2000" b="1" dirty="0" smtClean="0"/>
              <a:t>Задание.</a:t>
            </a:r>
            <a:r>
              <a:rPr lang="ru-RU" sz="2000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 Сделайте вывод:</a:t>
            </a:r>
            <a:endParaRPr lang="ru-RU" sz="2000" b="1" dirty="0"/>
          </a:p>
          <a:p>
            <a:pPr marL="269875" indent="-269875" eaLnBrk="0" hangingPunct="0">
              <a:defRPr/>
            </a:pPr>
            <a:r>
              <a:rPr lang="ru-RU" sz="2000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1). В </a:t>
            </a:r>
            <a:r>
              <a:rPr lang="ru-RU" sz="20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каком направлении происходила корректировка реформы 1987г</a:t>
            </a:r>
            <a:r>
              <a:rPr lang="ru-RU" sz="2000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.?</a:t>
            </a:r>
            <a:endParaRPr lang="ru-RU" sz="2000" dirty="0"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269875" indent="-269875" eaLnBrk="0" hangingPunct="0">
              <a:defRPr/>
            </a:pPr>
            <a:r>
              <a:rPr lang="ru-RU" sz="2000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2).Чем </a:t>
            </a:r>
            <a:r>
              <a:rPr lang="ru-RU" sz="20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отличались обе правительственные программы от  программы </a:t>
            </a:r>
            <a:endParaRPr lang="ru-RU" sz="2000" dirty="0" smtClean="0"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269875" indent="-269875" eaLnBrk="0" hangingPunct="0">
              <a:defRPr/>
            </a:pPr>
            <a:r>
              <a:rPr lang="ru-RU" sz="2000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     </a:t>
            </a:r>
            <a:r>
              <a:rPr lang="ru-RU" sz="2000" dirty="0" smtClean="0">
                <a:ea typeface="Times New Roman" pitchFamily="18" charset="0"/>
                <a:cs typeface="Calibri" pitchFamily="34" charset="0"/>
              </a:rPr>
              <a:t>«</a:t>
            </a:r>
            <a:r>
              <a:rPr lang="ru-RU" sz="20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500 дней</a:t>
            </a:r>
            <a:r>
              <a:rPr lang="ru-RU" sz="2000" dirty="0">
                <a:ea typeface="Times New Roman" pitchFamily="18" charset="0"/>
                <a:cs typeface="Calibri" pitchFamily="34" charset="0"/>
              </a:rPr>
              <a:t>»</a:t>
            </a:r>
            <a:r>
              <a:rPr lang="ru-RU" sz="20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?</a:t>
            </a:r>
            <a:endParaRPr lang="ru-RU" sz="2000" dirty="0">
              <a:ea typeface="Times New Roman" pitchFamily="18" charset="0"/>
              <a:cs typeface="Calibri" pitchFamily="34" charset="0"/>
            </a:endParaRPr>
          </a:p>
        </p:txBody>
      </p:sp>
      <p:sp>
        <p:nvSpPr>
          <p:cNvPr id="11270" name="Прямоугольник 6"/>
          <p:cNvSpPr>
            <a:spLocks noChangeArrowheads="1"/>
          </p:cNvSpPr>
          <p:nvPr/>
        </p:nvSpPr>
        <p:spPr bwMode="auto">
          <a:xfrm>
            <a:off x="179512" y="1268760"/>
            <a:ext cx="2232248" cy="34778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/>
            <a:r>
              <a:rPr lang="ru-RU" sz="2000" b="1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Экономическая реформа 1987 г. </a:t>
            </a:r>
            <a:r>
              <a:rPr lang="ru-RU" sz="2000" b="1" i="1" u="sng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реформирование госсектора </a:t>
            </a:r>
          </a:p>
          <a:p>
            <a:pPr algn="just" eaLnBrk="0" hangingPunct="0"/>
            <a:r>
              <a:rPr lang="ru-RU" sz="2000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(хозрасчет, самофинансирование)</a:t>
            </a:r>
            <a:endParaRPr lang="ru-RU" sz="2000" dirty="0"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algn="just" eaLnBrk="0" hangingPunct="0"/>
            <a:r>
              <a:rPr lang="ru-RU" sz="20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Л. Абалкин,</a:t>
            </a:r>
          </a:p>
          <a:p>
            <a:pPr algn="just" eaLnBrk="0" hangingPunct="0"/>
            <a:r>
              <a:rPr lang="ru-RU" sz="20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Т. </a:t>
            </a:r>
            <a:r>
              <a:rPr lang="ru-RU" sz="2000" dirty="0" err="1">
                <a:latin typeface="Calibri" pitchFamily="34" charset="0"/>
                <a:ea typeface="Times New Roman" pitchFamily="18" charset="0"/>
                <a:cs typeface="Calibri" pitchFamily="34" charset="0"/>
              </a:rPr>
              <a:t>Заславская</a:t>
            </a:r>
            <a:r>
              <a:rPr lang="ru-RU" sz="2000" dirty="0">
                <a:ea typeface="Times New Roman" pitchFamily="18" charset="0"/>
                <a:cs typeface="Calibri" pitchFamily="34" charset="0"/>
              </a:rPr>
              <a:t>,</a:t>
            </a:r>
          </a:p>
          <a:p>
            <a:pPr algn="just" eaLnBrk="0" hangingPunct="0"/>
            <a:r>
              <a:rPr lang="ru-RU" sz="20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А. Аганбегян,</a:t>
            </a:r>
          </a:p>
          <a:p>
            <a:pPr algn="just" eaLnBrk="0" hangingPunct="0"/>
            <a:r>
              <a:rPr lang="ru-RU" sz="20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П. Бунич</a:t>
            </a:r>
          </a:p>
        </p:txBody>
      </p:sp>
      <p:sp>
        <p:nvSpPr>
          <p:cNvPr id="11271" name="Прямоугольник 7"/>
          <p:cNvSpPr>
            <a:spLocks noChangeArrowheads="1"/>
          </p:cNvSpPr>
          <p:nvPr/>
        </p:nvSpPr>
        <p:spPr bwMode="auto">
          <a:xfrm>
            <a:off x="2627784" y="2204864"/>
            <a:ext cx="3071812" cy="255454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ru-RU" sz="2000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Постановление </a:t>
            </a:r>
            <a:r>
              <a:rPr lang="ru-RU" sz="20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Верховного Совета СССР «О концепции перехода к </a:t>
            </a:r>
            <a:r>
              <a:rPr lang="ru-RU" sz="2000" b="1" i="1" u="sng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регулируемой</a:t>
            </a:r>
            <a:r>
              <a:rPr lang="ru-RU" sz="2000" u="sng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lang="ru-RU" sz="2000" b="1" i="1" u="sng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рыночной </a:t>
            </a:r>
            <a:r>
              <a:rPr lang="ru-RU" sz="20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экономике» </a:t>
            </a:r>
          </a:p>
          <a:p>
            <a:pPr eaLnBrk="0" hangingPunct="0"/>
            <a:r>
              <a:rPr lang="ru-RU" sz="2000" dirty="0">
                <a:ea typeface="Times New Roman" pitchFamily="18" charset="0"/>
                <a:cs typeface="Calibri" pitchFamily="34" charset="0"/>
              </a:rPr>
              <a:t>Н. Рыжков,  Л. Абалкин</a:t>
            </a:r>
          </a:p>
          <a:p>
            <a:pPr eaLnBrk="0" hangingPunct="0"/>
            <a:r>
              <a:rPr lang="ru-RU" sz="2000" b="1" dirty="0">
                <a:solidFill>
                  <a:srgbClr val="C00000"/>
                </a:solidFill>
                <a:ea typeface="Times New Roman" pitchFamily="18" charset="0"/>
                <a:cs typeface="Calibri" pitchFamily="34" charset="0"/>
              </a:rPr>
              <a:t>Реализация 1991-1995 гг</a:t>
            </a:r>
            <a:r>
              <a:rPr lang="ru-RU" sz="2000" b="1" dirty="0" smtClean="0">
                <a:solidFill>
                  <a:srgbClr val="C00000"/>
                </a:solidFill>
                <a:ea typeface="Times New Roman" pitchFamily="18" charset="0"/>
                <a:cs typeface="Calibri" pitchFamily="34" charset="0"/>
              </a:rPr>
              <a:t>.</a:t>
            </a:r>
          </a:p>
          <a:p>
            <a:pPr eaLnBrk="0" hangingPunct="0"/>
            <a:endParaRPr lang="ru-RU" sz="2000" b="1" dirty="0">
              <a:solidFill>
                <a:srgbClr val="C00000"/>
              </a:solidFill>
              <a:ea typeface="Times New Roman" pitchFamily="18" charset="0"/>
              <a:cs typeface="Calibri" pitchFamily="34" charset="0"/>
            </a:endParaRPr>
          </a:p>
        </p:txBody>
      </p:sp>
      <p:sp>
        <p:nvSpPr>
          <p:cNvPr id="11272" name="Прямоугольник 8"/>
          <p:cNvSpPr>
            <a:spLocks noChangeArrowheads="1"/>
          </p:cNvSpPr>
          <p:nvPr/>
        </p:nvSpPr>
        <p:spPr bwMode="auto">
          <a:xfrm>
            <a:off x="6012160" y="2204864"/>
            <a:ext cx="2928937" cy="249299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ru-RU" sz="2000" b="1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Программа </a:t>
            </a:r>
            <a:r>
              <a:rPr lang="ru-RU" sz="2000" b="1" dirty="0">
                <a:ea typeface="Times New Roman" pitchFamily="18" charset="0"/>
                <a:cs typeface="Calibri" pitchFamily="34" charset="0"/>
              </a:rPr>
              <a:t>«</a:t>
            </a:r>
            <a:r>
              <a:rPr lang="ru-RU" sz="2000" b="1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500 дней</a:t>
            </a:r>
            <a:r>
              <a:rPr lang="ru-RU" sz="2000" b="1" dirty="0">
                <a:ea typeface="Times New Roman" pitchFamily="18" charset="0"/>
                <a:cs typeface="Calibri" pitchFamily="34" charset="0"/>
              </a:rPr>
              <a:t>»</a:t>
            </a:r>
            <a:r>
              <a:rPr lang="ru-RU" sz="20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lang="ru-RU" sz="2000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переход </a:t>
            </a:r>
            <a:r>
              <a:rPr lang="ru-RU" sz="20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к </a:t>
            </a:r>
            <a:r>
              <a:rPr lang="ru-RU" sz="2000" b="1" i="1" u="sng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рынку</a:t>
            </a:r>
            <a:r>
              <a:rPr lang="ru-RU" sz="2000" b="1" u="sng" dirty="0" smtClean="0">
                <a:ea typeface="Times New Roman" pitchFamily="18" charset="0"/>
                <a:cs typeface="Calibri" pitchFamily="34" charset="0"/>
              </a:rPr>
              <a:t> </a:t>
            </a:r>
            <a:endParaRPr lang="ru-RU" sz="2000" b="1" u="sng" dirty="0">
              <a:ea typeface="Times New Roman" pitchFamily="18" charset="0"/>
              <a:cs typeface="Calibri" pitchFamily="34" charset="0"/>
            </a:endParaRPr>
          </a:p>
          <a:p>
            <a:pPr eaLnBrk="0" hangingPunct="0"/>
            <a:r>
              <a:rPr lang="ru-RU" sz="2000" dirty="0">
                <a:ea typeface="Times New Roman" pitchFamily="18" charset="0"/>
                <a:cs typeface="Calibri" pitchFamily="34" charset="0"/>
              </a:rPr>
              <a:t>С. Шаталин, Г.Явлинский</a:t>
            </a:r>
          </a:p>
          <a:p>
            <a:pPr eaLnBrk="0" hangingPunct="0"/>
            <a:r>
              <a:rPr lang="ru-RU" sz="2000" b="1" dirty="0">
                <a:solidFill>
                  <a:srgbClr val="C00000"/>
                </a:solidFill>
                <a:ea typeface="Times New Roman" pitchFamily="18" charset="0"/>
                <a:cs typeface="Calibri" pitchFamily="34" charset="0"/>
              </a:rPr>
              <a:t>Реализация за 500 </a:t>
            </a:r>
            <a:r>
              <a:rPr lang="ru-RU" sz="2000" b="1" dirty="0" smtClean="0">
                <a:solidFill>
                  <a:srgbClr val="C00000"/>
                </a:solidFill>
                <a:ea typeface="Times New Roman" pitchFamily="18" charset="0"/>
                <a:cs typeface="Calibri" pitchFamily="34" charset="0"/>
              </a:rPr>
              <a:t>дней</a:t>
            </a:r>
          </a:p>
          <a:p>
            <a:pPr eaLnBrk="0" hangingPunct="0"/>
            <a:endParaRPr lang="ru-RU" sz="2000" b="1" dirty="0" smtClean="0">
              <a:solidFill>
                <a:srgbClr val="C00000"/>
              </a:solidFill>
              <a:ea typeface="Times New Roman" pitchFamily="18" charset="0"/>
              <a:cs typeface="Calibri" pitchFamily="34" charset="0"/>
            </a:endParaRPr>
          </a:p>
          <a:p>
            <a:pPr eaLnBrk="0" hangingPunct="0"/>
            <a:endParaRPr lang="ru-RU" sz="2000" b="1" dirty="0">
              <a:solidFill>
                <a:srgbClr val="C00000"/>
              </a:solidFill>
              <a:ea typeface="Times New Roman" pitchFamily="18" charset="0"/>
              <a:cs typeface="Calibri" pitchFamily="34" charset="0"/>
            </a:endParaRPr>
          </a:p>
          <a:p>
            <a:pPr eaLnBrk="0" hangingPunct="0"/>
            <a:endParaRPr lang="ru-RU" b="1" dirty="0">
              <a:solidFill>
                <a:srgbClr val="C00000"/>
              </a:solidFill>
              <a:ea typeface="Times New Roman" pitchFamily="18" charset="0"/>
              <a:cs typeface="Calibri" pitchFamily="34" charset="0"/>
            </a:endParaRPr>
          </a:p>
          <a:p>
            <a:pPr eaLnBrk="0" hangingPunct="0"/>
            <a:endParaRPr lang="ru-RU" b="1" dirty="0">
              <a:solidFill>
                <a:srgbClr val="C00000"/>
              </a:solidFill>
              <a:ea typeface="Times New Roman" pitchFamily="18" charset="0"/>
              <a:cs typeface="Calibri" pitchFamily="34" charset="0"/>
            </a:endParaRPr>
          </a:p>
        </p:txBody>
      </p:sp>
      <p:sp>
        <p:nvSpPr>
          <p:cNvPr id="11273" name="TextBox 9"/>
          <p:cNvSpPr txBox="1">
            <a:spLocks noChangeArrowheads="1"/>
          </p:cNvSpPr>
          <p:nvPr/>
        </p:nvSpPr>
        <p:spPr bwMode="auto">
          <a:xfrm>
            <a:off x="2627784" y="1268760"/>
            <a:ext cx="6336704" cy="707886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ПРОГРАММЫ 1990 гг.</a:t>
            </a:r>
          </a:p>
          <a:p>
            <a:pPr algn="ctr"/>
            <a:r>
              <a:rPr lang="ru-RU" sz="2000" b="1" dirty="0"/>
              <a:t>РЫНОК</a:t>
            </a:r>
          </a:p>
        </p:txBody>
      </p:sp>
      <p:sp>
        <p:nvSpPr>
          <p:cNvPr id="15" name="Штриховая стрелка вправо 14"/>
          <p:cNvSpPr/>
          <p:nvPr/>
        </p:nvSpPr>
        <p:spPr>
          <a:xfrm rot="5400000">
            <a:off x="1871985" y="4544839"/>
            <a:ext cx="500062" cy="428625"/>
          </a:xfrm>
          <a:prstGeom prst="striped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Штриховая стрелка вправо 19"/>
          <p:cNvSpPr/>
          <p:nvPr/>
        </p:nvSpPr>
        <p:spPr>
          <a:xfrm rot="5400000">
            <a:off x="5256361" y="4544839"/>
            <a:ext cx="500063" cy="428625"/>
          </a:xfrm>
          <a:prstGeom prst="striped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Штриховая стрелка вправо 20"/>
          <p:cNvSpPr/>
          <p:nvPr/>
        </p:nvSpPr>
        <p:spPr>
          <a:xfrm rot="5400000">
            <a:off x="8424713" y="4472831"/>
            <a:ext cx="500062" cy="428625"/>
          </a:xfrm>
          <a:prstGeom prst="striped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Штриховая стрелка вправо 28"/>
          <p:cNvSpPr/>
          <p:nvPr/>
        </p:nvSpPr>
        <p:spPr>
          <a:xfrm rot="5400000">
            <a:off x="2987824" y="1844824"/>
            <a:ext cx="357187" cy="357187"/>
          </a:xfrm>
          <a:prstGeom prst="striped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Штриховая стрелка вправо 29"/>
          <p:cNvSpPr/>
          <p:nvPr/>
        </p:nvSpPr>
        <p:spPr>
          <a:xfrm rot="5400000">
            <a:off x="8388424" y="1844824"/>
            <a:ext cx="357187" cy="357187"/>
          </a:xfrm>
          <a:prstGeom prst="striped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51520" y="116632"/>
            <a:ext cx="8712968" cy="89255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Comic Sans MS" pitchFamily="66" charset="0"/>
              </a:rPr>
              <a:t>Экономические реформы </a:t>
            </a:r>
          </a:p>
          <a:p>
            <a:pPr algn="r"/>
            <a:r>
              <a:rPr lang="ru-RU" sz="2400" dirty="0" smtClean="0">
                <a:solidFill>
                  <a:schemeClr val="bg1"/>
                </a:solidFill>
                <a:latin typeface="Comic Sans MS" pitchFamily="66" charset="0"/>
              </a:rPr>
              <a:t>конец 80-х – начало 90-х гг.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7" name="Волна 16"/>
          <p:cNvSpPr/>
          <p:nvPr/>
        </p:nvSpPr>
        <p:spPr>
          <a:xfrm>
            <a:off x="179512" y="0"/>
            <a:ext cx="1994520" cy="1052736"/>
          </a:xfrm>
          <a:prstGeom prst="wav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Comic Sans MS" pitchFamily="66" charset="0"/>
              </a:rPr>
              <a:t>Что мы знаем?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19" name="Штриховая стрелка вправо 18"/>
          <p:cNvSpPr/>
          <p:nvPr/>
        </p:nvSpPr>
        <p:spPr>
          <a:xfrm>
            <a:off x="2195736" y="3573016"/>
            <a:ext cx="500062" cy="428625"/>
          </a:xfrm>
          <a:prstGeom prst="striped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2483768" y="2204864"/>
            <a:ext cx="3312368" cy="24482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История и обществознание\История 11 класс\История России\СССР 1980-1991\экономика\D4_0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D:\История и обществознание\История 11 класс\История России\СССР 1980-1991\экономика\D4_1.PN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D:\История и обществознание\История 11 класс\История России\СССР 1980-1991\экономика\D4_2.PN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D:\История и обществознание\История 11 класс\История России\СССР 1980-1991\экономика\D4_5.PN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D:\История и обществознание\История 11 класс\История России\СССР 1980-1991\экономика\D4_6.PN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 descr="D:\История и обществознание\История 11 класс\История России\СССР 1980-1991\экономика\D4_7.PNG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480339" y="1772816"/>
            <a:ext cx="166366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1995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26"/>
          <p:cNvSpPr txBox="1">
            <a:spLocks noChangeArrowheads="1"/>
          </p:cNvSpPr>
          <p:nvPr/>
        </p:nvSpPr>
        <p:spPr bwMode="auto">
          <a:xfrm>
            <a:off x="214313" y="142875"/>
            <a:ext cx="8786812" cy="52322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dirty="0">
                <a:latin typeface="Comic Sans MS" pitchFamily="66" charset="0"/>
              </a:rPr>
              <a:t>Итоги экономических реформ</a:t>
            </a:r>
          </a:p>
        </p:txBody>
      </p:sp>
      <p:sp>
        <p:nvSpPr>
          <p:cNvPr id="30" name="Штриховая стрелка вправо 29"/>
          <p:cNvSpPr/>
          <p:nvPr/>
        </p:nvSpPr>
        <p:spPr>
          <a:xfrm rot="5400000">
            <a:off x="285750" y="357188"/>
            <a:ext cx="357187" cy="357188"/>
          </a:xfrm>
          <a:prstGeom prst="striped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2302" name="Picture 14" descr="C:\Documents and Settings\User\Рабочий стол\Сергей\Рисунок6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71600" y="764704"/>
            <a:ext cx="6984776" cy="5259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3635896" y="6165304"/>
            <a:ext cx="20665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Comic Sans MS" pitchFamily="66" charset="0"/>
                <a:hlinkClick r:id="rId3" action="ppaction://hlinkfile"/>
              </a:rPr>
              <a:t>Смотреть здесь</a:t>
            </a:r>
            <a:endParaRPr lang="ru-RU" sz="2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23528" y="1772816"/>
            <a:ext cx="3888432" cy="304698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ru-RU" sz="9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1987-</a:t>
            </a:r>
          </a:p>
          <a:p>
            <a:pPr>
              <a:defRPr/>
            </a:pPr>
            <a:r>
              <a:rPr lang="ru-RU" sz="9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1991</a:t>
            </a:r>
            <a:endParaRPr lang="ru-RU" sz="9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339" name="TextBox 1"/>
          <p:cNvSpPr txBox="1">
            <a:spLocks noChangeArrowheads="1"/>
          </p:cNvSpPr>
          <p:nvPr/>
        </p:nvSpPr>
        <p:spPr bwMode="auto">
          <a:xfrm>
            <a:off x="1187624" y="188640"/>
            <a:ext cx="65181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Comic Sans MS" pitchFamily="66" charset="0"/>
              </a:rPr>
              <a:t>ИТОГИ ЭКОНОМИЧЕСКИХ РЕФОРМ</a:t>
            </a:r>
            <a:endParaRPr lang="ru-RU" sz="28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14340" name="TextBox 2"/>
          <p:cNvSpPr txBox="1">
            <a:spLocks noChangeArrowheads="1"/>
          </p:cNvSpPr>
          <p:nvPr/>
        </p:nvSpPr>
        <p:spPr bwMode="auto">
          <a:xfrm>
            <a:off x="179512" y="836712"/>
            <a:ext cx="388843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dirty="0">
                <a:latin typeface="Comic Sans MS" pitchFamily="66" charset="0"/>
              </a:rPr>
              <a:t>Начал создаваться </a:t>
            </a:r>
            <a:endParaRPr lang="ru-RU" sz="2000" dirty="0" smtClean="0">
              <a:latin typeface="Comic Sans MS" pitchFamily="66" charset="0"/>
            </a:endParaRPr>
          </a:p>
          <a:p>
            <a:r>
              <a:rPr lang="ru-RU" sz="2000" dirty="0" smtClean="0">
                <a:latin typeface="Comic Sans MS" pitchFamily="66" charset="0"/>
              </a:rPr>
              <a:t>частный </a:t>
            </a:r>
            <a:r>
              <a:rPr lang="ru-RU" sz="2000" dirty="0">
                <a:latin typeface="Comic Sans MS" pitchFamily="66" charset="0"/>
              </a:rPr>
              <a:t>сектор в </a:t>
            </a:r>
            <a:r>
              <a:rPr lang="ru-RU" sz="2000" dirty="0" smtClean="0">
                <a:latin typeface="Comic Sans MS" pitchFamily="66" charset="0"/>
              </a:rPr>
              <a:t>экономике,</a:t>
            </a:r>
          </a:p>
          <a:p>
            <a:r>
              <a:rPr lang="ru-RU" sz="2000" dirty="0" smtClean="0">
                <a:latin typeface="Comic Sans MS" pitchFamily="66" charset="0"/>
              </a:rPr>
              <a:t>арендный подряд на селе</a:t>
            </a:r>
          </a:p>
        </p:txBody>
      </p:sp>
      <p:sp>
        <p:nvSpPr>
          <p:cNvPr id="14342" name="TextBox 4"/>
          <p:cNvSpPr txBox="1">
            <a:spLocks noChangeArrowheads="1"/>
          </p:cNvSpPr>
          <p:nvPr/>
        </p:nvSpPr>
        <p:spPr bwMode="auto">
          <a:xfrm>
            <a:off x="5004048" y="2780928"/>
            <a:ext cx="3888432" cy="707886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2000" dirty="0">
                <a:latin typeface="Comic Sans MS" pitchFamily="66" charset="0"/>
              </a:rPr>
              <a:t>Дефицит бюджета превысил 100 млрд. рублей</a:t>
            </a:r>
          </a:p>
        </p:txBody>
      </p:sp>
      <p:sp>
        <p:nvSpPr>
          <p:cNvPr id="14343" name="TextBox 5"/>
          <p:cNvSpPr txBox="1">
            <a:spLocks noChangeArrowheads="1"/>
          </p:cNvSpPr>
          <p:nvPr/>
        </p:nvSpPr>
        <p:spPr bwMode="auto">
          <a:xfrm>
            <a:off x="5004048" y="908720"/>
            <a:ext cx="3888432" cy="1015663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2000" dirty="0">
                <a:latin typeface="Comic Sans MS" pitchFamily="66" charset="0"/>
              </a:rPr>
              <a:t>Сократилось производство в сельском хозяйстве и в промышленности</a:t>
            </a:r>
          </a:p>
        </p:txBody>
      </p:sp>
      <p:sp>
        <p:nvSpPr>
          <p:cNvPr id="14344" name="TextBox 6"/>
          <p:cNvSpPr txBox="1">
            <a:spLocks noChangeArrowheads="1"/>
          </p:cNvSpPr>
          <p:nvPr/>
        </p:nvSpPr>
        <p:spPr bwMode="auto">
          <a:xfrm>
            <a:off x="5004048" y="1988840"/>
            <a:ext cx="3888432" cy="707886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2000" dirty="0">
                <a:latin typeface="Comic Sans MS" pitchFamily="66" charset="0"/>
              </a:rPr>
              <a:t>Золотой запас страны сократился в 10 раз</a:t>
            </a:r>
          </a:p>
        </p:txBody>
      </p:sp>
      <p:sp>
        <p:nvSpPr>
          <p:cNvPr id="14345" name="TextBox 7"/>
          <p:cNvSpPr txBox="1">
            <a:spLocks noChangeArrowheads="1"/>
          </p:cNvSpPr>
          <p:nvPr/>
        </p:nvSpPr>
        <p:spPr bwMode="auto">
          <a:xfrm>
            <a:off x="4067944" y="3573016"/>
            <a:ext cx="4824536" cy="1015663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2000" dirty="0">
                <a:latin typeface="Comic Sans MS" pitchFamily="66" charset="0"/>
              </a:rPr>
              <a:t>Введена карточная система распределения продуктов питания и </a:t>
            </a:r>
            <a:r>
              <a:rPr lang="ru-RU" sz="2000" dirty="0" smtClean="0">
                <a:latin typeface="Comic Sans MS" pitchFamily="66" charset="0"/>
              </a:rPr>
              <a:t>предметов </a:t>
            </a:r>
            <a:r>
              <a:rPr lang="ru-RU" sz="2000" dirty="0">
                <a:latin typeface="Comic Sans MS" pitchFamily="66" charset="0"/>
              </a:rPr>
              <a:t>первой  необходимости</a:t>
            </a:r>
          </a:p>
        </p:txBody>
      </p:sp>
      <p:sp>
        <p:nvSpPr>
          <p:cNvPr id="14346" name="TextBox 8"/>
          <p:cNvSpPr txBox="1">
            <a:spLocks noChangeArrowheads="1"/>
          </p:cNvSpPr>
          <p:nvPr/>
        </p:nvSpPr>
        <p:spPr bwMode="auto">
          <a:xfrm>
            <a:off x="4067944" y="4653136"/>
            <a:ext cx="4824536" cy="707886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2000" dirty="0">
                <a:latin typeface="Comic Sans MS" pitchFamily="66" charset="0"/>
              </a:rPr>
              <a:t>Резко понизился уровень жизни населения</a:t>
            </a:r>
          </a:p>
        </p:txBody>
      </p:sp>
      <p:sp>
        <p:nvSpPr>
          <p:cNvPr id="14347" name="TextBox 9"/>
          <p:cNvSpPr txBox="1">
            <a:spLocks noChangeArrowheads="1"/>
          </p:cNvSpPr>
          <p:nvPr/>
        </p:nvSpPr>
        <p:spPr bwMode="auto">
          <a:xfrm>
            <a:off x="4067944" y="5445224"/>
            <a:ext cx="4822585" cy="707886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2000" dirty="0">
                <a:latin typeface="Comic Sans MS" pitchFamily="66" charset="0"/>
              </a:rPr>
              <a:t>Массовые забастовки, митинги по всей стране</a:t>
            </a:r>
          </a:p>
        </p:txBody>
      </p:sp>
      <p:sp>
        <p:nvSpPr>
          <p:cNvPr id="14" name="Блок-схема: ручное управление 13"/>
          <p:cNvSpPr/>
          <p:nvPr/>
        </p:nvSpPr>
        <p:spPr>
          <a:xfrm rot="16200000">
            <a:off x="1691680" y="-747464"/>
            <a:ext cx="1296144" cy="4320480"/>
          </a:xfrm>
          <a:prstGeom prst="flowChartManualOperation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51520" y="4797152"/>
            <a:ext cx="3672408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Comic Sans MS" pitchFamily="66" charset="0"/>
              </a:rPr>
              <a:t>Противоречие -?</a:t>
            </a:r>
            <a:endParaRPr lang="ru-RU" sz="2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1520" y="5373216"/>
            <a:ext cx="3672408" cy="1323439"/>
          </a:xfrm>
          <a:prstGeom prst="rect">
            <a:avLst/>
          </a:prstGeom>
          <a:solidFill>
            <a:schemeClr val="accent2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Цель реформ – выход из кризиса. 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Итог реформ – углубление кризиса</a:t>
            </a:r>
            <a:endParaRPr lang="ru-RU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67944" y="6165304"/>
            <a:ext cx="4824536" cy="584775"/>
          </a:xfrm>
          <a:prstGeom prst="rect">
            <a:avLst/>
          </a:prstGeom>
          <a:solidFill>
            <a:schemeClr val="accent2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Проблема  - ?</a:t>
            </a:r>
            <a:endParaRPr lang="ru-RU" sz="32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8" name="Штриховая стрелка вправо 17"/>
          <p:cNvSpPr/>
          <p:nvPr/>
        </p:nvSpPr>
        <p:spPr>
          <a:xfrm>
            <a:off x="3707904" y="6381328"/>
            <a:ext cx="576064" cy="340616"/>
          </a:xfrm>
          <a:prstGeom prst="stripedRightArrow">
            <a:avLst/>
          </a:prstGeom>
          <a:solidFill>
            <a:schemeClr val="accent2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19872" y="1268760"/>
            <a:ext cx="5472608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Comic Sans MS" pitchFamily="66" charset="0"/>
              </a:rPr>
              <a:t>ПРОБЛЕМА:</a:t>
            </a:r>
            <a:endParaRPr lang="ru-RU" sz="28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872" y="1988840"/>
            <a:ext cx="5474449" cy="523220"/>
          </a:xfrm>
          <a:prstGeom prst="rec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Comic Sans MS" pitchFamily="66" charset="0"/>
              </a:rPr>
              <a:t>Почему углублялся  кризис?</a:t>
            </a:r>
            <a:endParaRPr lang="ru-RU" sz="28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9872" y="3356992"/>
            <a:ext cx="5472608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Comic Sans MS" pitchFamily="66" charset="0"/>
              </a:rPr>
              <a:t>ГИПОТЕЗА:</a:t>
            </a:r>
            <a:endParaRPr lang="ru-RU" sz="28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19872" y="4077072"/>
            <a:ext cx="5472608" cy="1323439"/>
          </a:xfrm>
          <a:prstGeom prst="rec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latin typeface="Comic Sans MS" pitchFamily="66" charset="0"/>
              </a:rPr>
              <a:t>С распадом СССР прервались традиционные экономические связи.</a:t>
            </a:r>
          </a:p>
          <a:p>
            <a:pPr algn="ctr"/>
            <a:r>
              <a:rPr lang="ru-RU" sz="2000" dirty="0" smtClean="0">
                <a:solidFill>
                  <a:srgbClr val="C00000"/>
                </a:solidFill>
                <a:latin typeface="Comic Sans MS" pitchFamily="66" charset="0"/>
              </a:rPr>
              <a:t>Антинародный характер реформ. </a:t>
            </a:r>
            <a:r>
              <a:rPr lang="ru-RU" sz="2000" b="1" dirty="0" smtClean="0">
                <a:solidFill>
                  <a:srgbClr val="C00000"/>
                </a:solidFill>
                <a:latin typeface="Comic Sans MS" pitchFamily="66" charset="0"/>
              </a:rPr>
              <a:t>Обнищание народа.</a:t>
            </a:r>
          </a:p>
        </p:txBody>
      </p:sp>
      <p:pic>
        <p:nvPicPr>
          <p:cNvPr id="2050" name="Picture 2" descr="http://sobaka.com.ua/c/f/47/101813006893174670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9512" y="1268760"/>
            <a:ext cx="3120281" cy="416037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51520" y="5733256"/>
            <a:ext cx="2850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Рис. 1.  Голосую за Ельцина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320438" cy="560406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chemeClr val="bg1"/>
                </a:solidFill>
                <a:latin typeface="Comic Sans MS" pitchFamily="66" charset="0"/>
              </a:rPr>
              <a:t>1. Россия после распада СССР.</a:t>
            </a:r>
            <a:endParaRPr lang="ru-RU" sz="31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28800"/>
            <a:ext cx="8568952" cy="142135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dirty="0" smtClean="0"/>
              <a:t>После распада СССР Россия стала преемницей СССР.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 smtClean="0"/>
              <a:t>Что это значило? </a:t>
            </a:r>
          </a:p>
          <a:p>
            <a:pPr marL="0">
              <a:spcBef>
                <a:spcPts val="0"/>
              </a:spcBef>
              <a:buNone/>
            </a:pPr>
            <a:r>
              <a:rPr lang="ru-RU" sz="2000" dirty="0" smtClean="0"/>
              <a:t>Сделайте вывод, как отразился развал СЭВ и СССР на её экономике. </a:t>
            </a:r>
          </a:p>
          <a:p>
            <a:pPr marL="0">
              <a:spcBef>
                <a:spcPts val="0"/>
              </a:spcBef>
              <a:buNone/>
            </a:pPr>
            <a:r>
              <a:rPr lang="ru-RU" sz="2000" dirty="0" smtClean="0"/>
              <a:t>РФ унаследовала от СССР…  С. 336.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996952"/>
            <a:ext cx="8515926" cy="28315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sz="2000" dirty="0" smtClean="0"/>
              <a:t>статус ядерной державы;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000" dirty="0" smtClean="0"/>
              <a:t> 60% экономического и научно-технического потенциала;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000" dirty="0" smtClean="0"/>
              <a:t> Долговые обязательства СССР – 70 млрд. долларов;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000" dirty="0" smtClean="0"/>
              <a:t> Изношенность основных фондов промышленности (около 70%).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000" dirty="0" smtClean="0"/>
              <a:t>Предприятия тяжелой и оборонной промышленности  остались без госзаказа;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000" dirty="0" smtClean="0"/>
              <a:t> Угроза безработицы;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000" dirty="0" smtClean="0"/>
              <a:t> Нехватка товаров первой необходимости;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dirty="0" smtClean="0"/>
              <a:t> После развала СЭВ и СССР внешние экономические связи расстроены.</a:t>
            </a:r>
          </a:p>
        </p:txBody>
      </p:sp>
      <p:sp>
        <p:nvSpPr>
          <p:cNvPr id="7" name="Горизонтальный свиток 8"/>
          <p:cNvSpPr>
            <a:spLocks noChangeArrowheads="1"/>
          </p:cNvSpPr>
          <p:nvPr/>
        </p:nvSpPr>
        <p:spPr bwMode="auto">
          <a:xfrm>
            <a:off x="251520" y="0"/>
            <a:ext cx="1462932" cy="928670"/>
          </a:xfrm>
          <a:prstGeom prst="horizontalScroll">
            <a:avLst>
              <a:gd name="adj" fmla="val 12500"/>
            </a:avLst>
          </a:prstGeom>
          <a:solidFill>
            <a:srgbClr val="C00000"/>
          </a:solidFill>
          <a:ln w="19050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400" b="1" dirty="0" smtClean="0">
                <a:solidFill>
                  <a:schemeClr val="bg1"/>
                </a:solidFill>
              </a:rPr>
              <a:t>Открываем новые знания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6093296"/>
            <a:ext cx="8640960" cy="4001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Экономическая ситуация в России ухудшилась в связи с  развалом СЭВ и СССР 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528" y="980728"/>
            <a:ext cx="8496944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Comic Sans MS" pitchFamily="66" charset="0"/>
              </a:rPr>
              <a:t>Почему углублялся  кризис?</a:t>
            </a:r>
            <a:endParaRPr lang="ru-RU" sz="2800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779912" y="1124744"/>
            <a:ext cx="5112568" cy="1631216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/>
              <a:t>Президент Ельцин сформировал </a:t>
            </a:r>
            <a:r>
              <a:rPr lang="ru-RU" sz="2000" dirty="0" smtClean="0"/>
              <a:t>правительство из сторонников </a:t>
            </a:r>
            <a:r>
              <a:rPr lang="ru-RU" sz="2000" dirty="0"/>
              <a:t>реформ 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 (</a:t>
            </a:r>
            <a:r>
              <a:rPr lang="ru-RU" sz="2000" dirty="0"/>
              <a:t>Е.Т. Гайдар, А.Н. Шохин, </a:t>
            </a:r>
            <a:r>
              <a:rPr lang="ru-RU" sz="2000" dirty="0" smtClean="0"/>
              <a:t>А.Б</a:t>
            </a:r>
            <a:r>
              <a:rPr lang="ru-RU" sz="2000" dirty="0"/>
              <a:t>. Чубайс</a:t>
            </a:r>
            <a:r>
              <a:rPr lang="ru-RU" sz="2000" dirty="0" smtClean="0"/>
              <a:t>).</a:t>
            </a:r>
          </a:p>
          <a:p>
            <a:pPr>
              <a:buNone/>
            </a:pPr>
            <a:r>
              <a:rPr lang="ru-RU" sz="2000" b="1" dirty="0" smtClean="0"/>
              <a:t>Цель: </a:t>
            </a:r>
            <a:r>
              <a:rPr lang="ru-RU" sz="2000" dirty="0" smtClean="0"/>
              <a:t>оздоровление экономики за счет </a:t>
            </a:r>
            <a:r>
              <a:rPr lang="ru-RU" sz="2000" u="sng" dirty="0" smtClean="0"/>
              <a:t>быстрого</a:t>
            </a:r>
            <a:r>
              <a:rPr lang="ru-RU" sz="2000" dirty="0" smtClean="0"/>
              <a:t> перехода к </a:t>
            </a:r>
            <a:r>
              <a:rPr lang="ru-RU" sz="2000" u="sng" dirty="0" smtClean="0"/>
              <a:t>рынку</a:t>
            </a:r>
            <a:endParaRPr lang="ru-RU" sz="2000" u="sng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63888" y="3284984"/>
            <a:ext cx="5328592" cy="400110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b="1" dirty="0"/>
              <a:t>Курс правительства </a:t>
            </a:r>
            <a:r>
              <a:rPr lang="ru-RU" sz="2000" b="1" dirty="0" smtClean="0"/>
              <a:t>Гайдара? </a:t>
            </a:r>
            <a:r>
              <a:rPr lang="ru-RU" sz="2000" dirty="0"/>
              <a:t>С. 336.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563888" y="3933056"/>
            <a:ext cx="5328592" cy="400110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 smtClean="0"/>
              <a:t>Переход </a:t>
            </a:r>
            <a:r>
              <a:rPr lang="ru-RU" sz="2000" dirty="0"/>
              <a:t>к рынку через «шоковую терапию</a:t>
            </a:r>
            <a:r>
              <a:rPr lang="ru-RU" sz="2000" dirty="0" smtClean="0"/>
              <a:t>»</a:t>
            </a:r>
            <a:endParaRPr lang="ru-RU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563888" y="4581128"/>
            <a:ext cx="5400600" cy="707886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b="1" dirty="0"/>
              <a:t>Основные составляющие «шоковой терапии»? </a:t>
            </a:r>
            <a:endParaRPr lang="ru-RU" sz="2000" b="1" dirty="0" smtClean="0"/>
          </a:p>
          <a:p>
            <a:pPr>
              <a:buNone/>
            </a:pPr>
            <a:r>
              <a:rPr lang="ru-RU" sz="2000" dirty="0" smtClean="0"/>
              <a:t>С</a:t>
            </a:r>
            <a:r>
              <a:rPr lang="ru-RU" sz="2000" dirty="0"/>
              <a:t>. 336-337.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563888" y="5373216"/>
            <a:ext cx="5400600" cy="1015663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 smtClean="0"/>
              <a:t>1). Либерализация </a:t>
            </a:r>
            <a:r>
              <a:rPr lang="ru-RU" sz="2000" dirty="0"/>
              <a:t>цен;</a:t>
            </a:r>
          </a:p>
          <a:p>
            <a:pPr>
              <a:buNone/>
            </a:pPr>
            <a:r>
              <a:rPr lang="ru-RU" sz="2000" dirty="0"/>
              <a:t>2). </a:t>
            </a:r>
            <a:r>
              <a:rPr lang="ru-RU" sz="2000" dirty="0" smtClean="0"/>
              <a:t>Частнопредпринимательская  деятельность</a:t>
            </a:r>
            <a:r>
              <a:rPr lang="ru-RU" sz="2000" dirty="0"/>
              <a:t>;</a:t>
            </a:r>
          </a:p>
          <a:p>
            <a:pPr>
              <a:buNone/>
            </a:pPr>
            <a:r>
              <a:rPr lang="ru-RU" sz="2000" dirty="0"/>
              <a:t>3). Приватизация.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9512" y="260648"/>
            <a:ext cx="8784976" cy="523220"/>
          </a:xfrm>
          <a:prstGeom prst="rect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Comic Sans MS" pitchFamily="66" charset="0"/>
              </a:rPr>
              <a:t>Реформы 1992 г.</a:t>
            </a:r>
            <a:endParaRPr lang="ru-RU" sz="2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3" name="Picture 2" descr="http://im1-tub-ru.yandex.net/i?id=6c8881e7ea52d3cfd1292218cdc43f77&amp;n=2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9511" y="980728"/>
            <a:ext cx="3364213" cy="230425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467544" y="3356992"/>
            <a:ext cx="2215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Рис. 2. Куплю ваучер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83568" y="6309320"/>
            <a:ext cx="1601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Рис. 3.  Ваучер</a:t>
            </a:r>
            <a:endParaRPr lang="ru-RU" dirty="0"/>
          </a:p>
        </p:txBody>
      </p:sp>
      <p:pic>
        <p:nvPicPr>
          <p:cNvPr id="6148" name="Picture 4" descr="http://im3-tub-ru.yandex.net/i?id=fa7a1a66aabd81388041babfbc6a3fda&amp;n=2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9512" y="3789040"/>
            <a:ext cx="3312368" cy="23222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571480"/>
            <a:ext cx="8712968" cy="697280"/>
          </a:xfrm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dirty="0" smtClean="0"/>
              <a:t>Заполните таблицу: </a:t>
            </a:r>
            <a:r>
              <a:rPr lang="ru-RU" sz="2000" dirty="0" smtClean="0"/>
              <a:t>Первые результаты реформ. Сделайте вывод об экономической ситуации в стране. С. 337-339</a:t>
            </a:r>
            <a:endParaRPr lang="ru-RU" sz="2000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712968" cy="560406"/>
          </a:xfr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Comic Sans MS" pitchFamily="66" charset="0"/>
              </a:rPr>
              <a:t>2. Первые результаты реформ</a:t>
            </a:r>
            <a:endParaRPr lang="ru-RU" sz="2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11503289"/>
              </p:ext>
            </p:extLst>
          </p:nvPr>
        </p:nvGraphicFramePr>
        <p:xfrm>
          <a:off x="323528" y="1412776"/>
          <a:ext cx="8679338" cy="455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562"/>
                <a:gridCol w="4178776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Положительные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Отрицательные 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 smtClean="0"/>
                    </a:p>
                    <a:p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600" dirty="0" smtClean="0"/>
                    </a:p>
                    <a:p>
                      <a:endParaRPr lang="ru-RU" sz="1600" dirty="0" smtClean="0"/>
                    </a:p>
                    <a:p>
                      <a:endParaRPr lang="ru-RU" sz="1600" dirty="0" smtClean="0"/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 smtClean="0"/>
                    </a:p>
                    <a:p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 smtClean="0"/>
                    </a:p>
                    <a:p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 smtClean="0"/>
                    </a:p>
                    <a:p>
                      <a:endParaRPr lang="ru-RU" sz="1600" dirty="0" smtClean="0"/>
                    </a:p>
                    <a:p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1520" y="6381328"/>
            <a:ext cx="880369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Вывод: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844824"/>
            <a:ext cx="4487926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dirty="0"/>
              <a:t>Появились товары народного потребления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60032" y="1772816"/>
            <a:ext cx="4176464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dirty="0"/>
              <a:t>Снижение уровня жизни населения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2348880"/>
            <a:ext cx="4487926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dirty="0"/>
              <a:t>Устранена угроза голода 1989-1991гг.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860032" y="2204864"/>
            <a:ext cx="4129598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/>
              <a:t>Бесконтрольное печатание </a:t>
            </a:r>
            <a:r>
              <a:rPr lang="ru-RU" dirty="0"/>
              <a:t>денег, </a:t>
            </a:r>
            <a:r>
              <a:rPr lang="ru-RU" dirty="0" smtClean="0"/>
              <a:t>утечка </a:t>
            </a:r>
            <a:r>
              <a:rPr lang="ru-RU" dirty="0"/>
              <a:t>капитала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860032" y="2852936"/>
            <a:ext cx="4134182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dirty="0" smtClean="0"/>
              <a:t> </a:t>
            </a:r>
            <a:r>
              <a:rPr lang="ru-RU" dirty="0" smtClean="0"/>
              <a:t>В СНГ нет </a:t>
            </a:r>
            <a:r>
              <a:rPr lang="ru-RU" dirty="0"/>
              <a:t>таможенных границ </a:t>
            </a:r>
            <a:r>
              <a:rPr lang="ru-RU" dirty="0" smtClean="0"/>
              <a:t>-  </a:t>
            </a:r>
            <a:r>
              <a:rPr lang="ru-RU" dirty="0"/>
              <a:t>бесконтрольный вывоз дефицитных материалов, сырья, технологий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23528" y="2852936"/>
            <a:ext cx="4464496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dirty="0"/>
              <a:t>Предприятия освобождены от жесткого контроля. Созданы предпосылки для хозяйственной </a:t>
            </a:r>
            <a:r>
              <a:rPr lang="ru-RU" dirty="0" smtClean="0"/>
              <a:t>инициативы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860032" y="3861048"/>
            <a:ext cx="4134182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dirty="0"/>
              <a:t>Сокращение </a:t>
            </a:r>
            <a:r>
              <a:rPr lang="ru-RU" dirty="0" smtClean="0"/>
              <a:t>производства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860032" y="4869160"/>
            <a:ext cx="4176464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dirty="0"/>
              <a:t>Правовая база </a:t>
            </a:r>
            <a:r>
              <a:rPr lang="ru-RU" dirty="0" smtClean="0"/>
              <a:t>отставала от </a:t>
            </a:r>
            <a:r>
              <a:rPr lang="ru-RU" dirty="0"/>
              <a:t>темпов </a:t>
            </a:r>
            <a:r>
              <a:rPr lang="ru-RU" dirty="0" smtClean="0"/>
              <a:t>развития предпринимательства 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860032" y="4293096"/>
            <a:ext cx="4176464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dirty="0"/>
              <a:t>Частный капитал  избегал экономики </a:t>
            </a:r>
            <a:r>
              <a:rPr lang="ru-RU" dirty="0" smtClean="0"/>
              <a:t>РФ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23528" y="4005064"/>
            <a:ext cx="449822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dirty="0"/>
              <a:t>Удалось избежать массовой безработицы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23528" y="4653136"/>
            <a:ext cx="4464496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dirty="0"/>
              <a:t>Возросла открытость общества,  возможности доступа к достижениям науки и культуры зарубежных </a:t>
            </a:r>
            <a:r>
              <a:rPr lang="ru-RU" dirty="0" smtClean="0"/>
              <a:t>стран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860032" y="5517232"/>
            <a:ext cx="4134182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dirty="0" err="1"/>
              <a:t>Ваучерная</a:t>
            </a:r>
            <a:r>
              <a:rPr lang="ru-RU" dirty="0"/>
              <a:t>  приватизация не обогатила </a:t>
            </a:r>
            <a:r>
              <a:rPr lang="ru-RU" dirty="0" smtClean="0"/>
              <a:t>россиян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403648" y="6381328"/>
            <a:ext cx="756084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dirty="0"/>
              <a:t>экономическая ситуация в первой половине 90-х гг. ухудшилась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3528" y="692696"/>
            <a:ext cx="871296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Comic Sans MS" pitchFamily="66" charset="0"/>
              </a:rPr>
              <a:t>Почему углублялся  кризис?</a:t>
            </a:r>
            <a:endParaRPr lang="ru-RU" sz="2800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sobaka.com.ua/c/f/47/101813006893304671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3568" y="980728"/>
            <a:ext cx="7776864" cy="518457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99592" y="260648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Comic Sans MS" pitchFamily="66" charset="0"/>
              </a:rPr>
              <a:t>Требуем смены курса реформ!</a:t>
            </a:r>
            <a:endParaRPr lang="ru-RU" sz="28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6237312"/>
            <a:ext cx="3817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Рис. 4. Требуем смены курса реформ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1" descr="C:\Documents and Settings\Admin\Рабочий стол\синяева\P4190466.JPG"/>
          <p:cNvPicPr>
            <a:picLocks noChangeAspect="1" noChangeArrowheads="1"/>
          </p:cNvPicPr>
          <p:nvPr/>
        </p:nvPicPr>
        <p:blipFill>
          <a:blip r:embed="rId2" cstate="email">
            <a:lum bright="18000"/>
          </a:blip>
          <a:srcRect/>
          <a:stretch>
            <a:fillRect/>
          </a:stretch>
        </p:blipFill>
        <p:spPr bwMode="auto">
          <a:xfrm>
            <a:off x="-58738" y="0"/>
            <a:ext cx="92027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TextBox 2"/>
          <p:cNvSpPr txBox="1">
            <a:spLocks noChangeArrowheads="1"/>
          </p:cNvSpPr>
          <p:nvPr/>
        </p:nvSpPr>
        <p:spPr bwMode="auto">
          <a:xfrm>
            <a:off x="3509963" y="214313"/>
            <a:ext cx="2387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dirty="0" err="1">
                <a:solidFill>
                  <a:schemeClr val="accent2">
                    <a:lumMod val="50000"/>
                  </a:schemeClr>
                </a:solidFill>
                <a:latin typeface="+mn-lt"/>
                <a:hlinkClick r:id="rId3" action="ppaction://hlinkfile"/>
              </a:rPr>
              <a:t>Физминутка</a:t>
            </a:r>
            <a:endParaRPr lang="ru-RU" sz="32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9512" y="630932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</a:rPr>
              <a:t>Синяева Лариса Алексеевна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5536" y="5143512"/>
            <a:ext cx="8352928" cy="101566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Москва -«Русский национальный собор»;</a:t>
            </a:r>
          </a:p>
          <a:p>
            <a:pPr algn="ctr">
              <a:buFontTx/>
              <a:buChar char="-"/>
            </a:pPr>
            <a:r>
              <a:rPr lang="ru-RU" sz="2000" dirty="0" smtClean="0"/>
              <a:t>Верховный Совет: блок «Российское единство»</a:t>
            </a:r>
          </a:p>
          <a:p>
            <a:pPr algn="ctr">
              <a:buFontTx/>
              <a:buChar char="-"/>
            </a:pPr>
            <a:r>
              <a:rPr lang="ru-RU" sz="2000" dirty="0" smtClean="0"/>
              <a:t> </a:t>
            </a:r>
            <a:r>
              <a:rPr lang="en-US" sz="2000" dirty="0" smtClean="0"/>
              <a:t>VI</a:t>
            </a:r>
            <a:r>
              <a:rPr lang="ru-RU" sz="2000" dirty="0" smtClean="0"/>
              <a:t> съезд народных депутатов -  2/3 народных депутатов.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143054"/>
            <a:ext cx="8352928" cy="523220"/>
          </a:xfrm>
          <a:prstGeom prst="rect">
            <a:avLst/>
          </a:prstGeom>
          <a:solidFill>
            <a:schemeClr val="accent2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571500" indent="-571500" algn="ctr">
              <a:buNone/>
            </a:pPr>
            <a:r>
              <a:rPr lang="ru-RU" sz="2800" dirty="0" smtClean="0">
                <a:solidFill>
                  <a:schemeClr val="bg1"/>
                </a:solidFill>
                <a:latin typeface="Comic Sans MS" pitchFamily="66" charset="0"/>
              </a:rPr>
              <a:t>3. Политическое </a:t>
            </a:r>
            <a:r>
              <a:rPr lang="ru-RU" sz="2800" dirty="0">
                <a:solidFill>
                  <a:schemeClr val="bg1"/>
                </a:solidFill>
                <a:latin typeface="Comic Sans MS" pitchFamily="66" charset="0"/>
              </a:rPr>
              <a:t>развитие России в 1992г.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5536" y="785794"/>
            <a:ext cx="8352928" cy="1015663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Значительная часть населения недовольна ходом реформ (обнищание). </a:t>
            </a:r>
          </a:p>
          <a:p>
            <a:r>
              <a:rPr lang="ru-RU" sz="2000" dirty="0" smtClean="0"/>
              <a:t>Этим воспользовалась оппозиция.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Задание: </a:t>
            </a:r>
            <a:r>
              <a:rPr lang="ru-RU" sz="2000" dirty="0" smtClean="0"/>
              <a:t>заполните схему, сделайте вывод с. 339-341.</a:t>
            </a:r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395536" y="2143116"/>
            <a:ext cx="8352928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Сторонники реформ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95536" y="2643182"/>
            <a:ext cx="4962282" cy="1015663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«Гражданский союз»</a:t>
            </a:r>
          </a:p>
          <a:p>
            <a:r>
              <a:rPr lang="ru-RU" sz="2000" dirty="0" smtClean="0"/>
              <a:t>Критиковали правительство (за обнищание народа). Реформы поэтапно, продуманно</a:t>
            </a:r>
            <a:endParaRPr lang="ru-RU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5508104" y="2636912"/>
            <a:ext cx="3240360" cy="1015663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«Демократический выбор»</a:t>
            </a:r>
          </a:p>
          <a:p>
            <a:r>
              <a:rPr lang="ru-RU" sz="2000" dirty="0" smtClean="0"/>
              <a:t>За более решительные действия (реформы)</a:t>
            </a:r>
            <a:endParaRPr lang="ru-RU" sz="2000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 rot="5400000">
            <a:off x="1108051" y="2606669"/>
            <a:ext cx="213520" cy="794"/>
          </a:xfrm>
          <a:prstGeom prst="straightConnector1">
            <a:avLst/>
          </a:prstGeom>
          <a:ln w="28575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5400000">
            <a:off x="7787504" y="2642388"/>
            <a:ext cx="285752" cy="1588"/>
          </a:xfrm>
          <a:prstGeom prst="straightConnector1">
            <a:avLst/>
          </a:prstGeom>
          <a:ln w="28575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95536" y="3789040"/>
            <a:ext cx="8352928" cy="4001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Нет единства</a:t>
            </a:r>
            <a:endParaRPr lang="ru-RU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1187624" y="6237312"/>
            <a:ext cx="7560840" cy="4001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к середине 1992г. в РФ углубилась поляризация политических сил</a:t>
            </a:r>
            <a:endParaRPr lang="ru-RU" sz="20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95536" y="4365104"/>
            <a:ext cx="8357676" cy="70788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Противники реформ. </a:t>
            </a:r>
          </a:p>
          <a:p>
            <a:pPr algn="ctr"/>
            <a:r>
              <a:rPr lang="ru-RU" sz="2000" dirty="0" smtClean="0"/>
              <a:t>Отрицали идеи и итоги перестройки</a:t>
            </a:r>
            <a:endParaRPr lang="ru-RU" sz="2000" dirty="0"/>
          </a:p>
        </p:txBody>
      </p:sp>
      <p:cxnSp>
        <p:nvCxnSpPr>
          <p:cNvPr id="16" name="Прямая со стрелкой 15"/>
          <p:cNvCxnSpPr/>
          <p:nvPr/>
        </p:nvCxnSpPr>
        <p:spPr>
          <a:xfrm rot="5400000">
            <a:off x="973534" y="3715098"/>
            <a:ext cx="285752" cy="1588"/>
          </a:xfrm>
          <a:prstGeom prst="straightConnector1">
            <a:avLst/>
          </a:prstGeom>
          <a:ln w="28575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5400000">
            <a:off x="7814294" y="3715098"/>
            <a:ext cx="285752" cy="1588"/>
          </a:xfrm>
          <a:prstGeom prst="straightConnector1">
            <a:avLst/>
          </a:prstGeom>
          <a:ln w="28575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5400000">
            <a:off x="901526" y="5155258"/>
            <a:ext cx="285752" cy="1588"/>
          </a:xfrm>
          <a:prstGeom prst="straightConnector1">
            <a:avLst/>
          </a:prstGeom>
          <a:ln w="28575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5400000">
            <a:off x="7814294" y="5155258"/>
            <a:ext cx="285752" cy="1588"/>
          </a:xfrm>
          <a:prstGeom prst="straightConnector1">
            <a:avLst/>
          </a:prstGeom>
          <a:ln w="28575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179512" y="6237312"/>
            <a:ext cx="962764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b="1" dirty="0" smtClean="0"/>
              <a:t>Вывод: 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395536" y="1700808"/>
            <a:ext cx="835292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Comic Sans MS" pitchFamily="66" charset="0"/>
              </a:rPr>
              <a:t>Почему углублялся  кризис?</a:t>
            </a:r>
            <a:endParaRPr lang="ru-RU" sz="2800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55976" y="908720"/>
            <a:ext cx="22701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Comic Sans MS" pitchFamily="66" charset="0"/>
              </a:rPr>
              <a:t>ПРОБЛЕМА</a:t>
            </a:r>
            <a:endParaRPr lang="ru-RU" sz="28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91880" y="1700808"/>
            <a:ext cx="5402441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Comic Sans MS" pitchFamily="66" charset="0"/>
              </a:rPr>
              <a:t>Почему углублялся  кризис?</a:t>
            </a:r>
            <a:endParaRPr lang="ru-RU" sz="28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0" y="2780928"/>
            <a:ext cx="22333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Comic Sans MS" pitchFamily="66" charset="0"/>
              </a:rPr>
              <a:t>ГИПОТЕЗА</a:t>
            </a:r>
            <a:endParaRPr lang="ru-RU" sz="28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19872" y="3573016"/>
            <a:ext cx="5400600" cy="193899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latin typeface="Comic Sans MS" pitchFamily="66" charset="0"/>
              </a:rPr>
              <a:t>С распадом СЭВ, СССР прервались традиционные экономические связи.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Comic Sans MS" pitchFamily="66" charset="0"/>
              </a:rPr>
              <a:t>Обнищание народа.</a:t>
            </a:r>
          </a:p>
          <a:p>
            <a:pPr algn="ctr"/>
            <a:r>
              <a:rPr lang="ru-RU" sz="2000" dirty="0" smtClean="0">
                <a:solidFill>
                  <a:srgbClr val="C00000"/>
                </a:solidFill>
                <a:latin typeface="Comic Sans MS" pitchFamily="66" charset="0"/>
              </a:rPr>
              <a:t>Среди сторонников реформ нет единства.</a:t>
            </a:r>
          </a:p>
          <a:p>
            <a:pPr algn="ctr"/>
            <a:r>
              <a:rPr lang="ru-RU" sz="2000" dirty="0" err="1" smtClean="0">
                <a:solidFill>
                  <a:srgbClr val="C00000"/>
                </a:solidFill>
                <a:latin typeface="Comic Sans MS" pitchFamily="66" charset="0"/>
              </a:rPr>
              <a:t>Жестская</a:t>
            </a:r>
            <a:r>
              <a:rPr lang="ru-RU" sz="2000" dirty="0" smtClean="0">
                <a:solidFill>
                  <a:srgbClr val="C00000"/>
                </a:solidFill>
                <a:latin typeface="Comic Sans MS" pitchFamily="66" charset="0"/>
              </a:rPr>
              <a:t> политическая оппозиция курсу реформ</a:t>
            </a:r>
          </a:p>
        </p:txBody>
      </p:sp>
      <p:pic>
        <p:nvPicPr>
          <p:cNvPr id="2050" name="Picture 2" descr="http://sobaka.com.ua/c/f/47/101813006893174670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9512" y="1268760"/>
            <a:ext cx="3120281" cy="416037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51520" y="5733256"/>
            <a:ext cx="2850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Рис. 1.  Голосую за Ельцина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12 03.2007 Номера газеты Сайт газеты Легендарный Севастополь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03648" y="260648"/>
            <a:ext cx="5715000" cy="501015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835696" y="5085184"/>
            <a:ext cx="5027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Рис. 5. В России опасно проводить реформы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5805264"/>
            <a:ext cx="84609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Comic Sans MS" pitchFamily="66" charset="0"/>
              </a:rPr>
              <a:t>Домашнее задание: Эссе «В России опасно проводить реформы»</a:t>
            </a:r>
            <a:endParaRPr lang="ru-RU" sz="2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9512" y="260648"/>
            <a:ext cx="4752528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355976" y="188640"/>
            <a:ext cx="4788024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Comic Sans MS" pitchFamily="66" charset="0"/>
              </a:rPr>
              <a:t>Применяем новые знания</a:t>
            </a:r>
            <a:endParaRPr lang="ru-RU" sz="28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76056" y="1196752"/>
            <a:ext cx="388843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/>
              <a:t>Базовый уровень</a:t>
            </a:r>
          </a:p>
          <a:p>
            <a:r>
              <a:rPr lang="ru-RU" sz="2000" dirty="0" smtClean="0"/>
              <a:t>1. По схеме перечисли основные социально-экономические реформы.</a:t>
            </a:r>
          </a:p>
          <a:p>
            <a:r>
              <a:rPr lang="ru-RU" sz="2000" dirty="0" smtClean="0"/>
              <a:t>В чем, на твой взгляд, плюсы и минусы такой экономической системы?</a:t>
            </a:r>
          </a:p>
          <a:p>
            <a:endParaRPr lang="ru-RU" sz="2000" dirty="0" smtClean="0"/>
          </a:p>
          <a:p>
            <a:r>
              <a:rPr lang="ru-RU" sz="2000" i="1" dirty="0" smtClean="0"/>
              <a:t>Повышенный уровень</a:t>
            </a:r>
          </a:p>
          <a:p>
            <a:r>
              <a:rPr lang="ru-RU" sz="2000" dirty="0" smtClean="0"/>
              <a:t>2. Сопоставь цели и первые результаты рыночных реформ – раздели их на положительные и отрицательные, объясни свой выбор.</a:t>
            </a:r>
          </a:p>
          <a:p>
            <a:r>
              <a:rPr lang="ru-RU" sz="2000" dirty="0" smtClean="0"/>
              <a:t>На твой взгляд, можно ли было провести реформы иначе?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39552" y="6309320"/>
            <a:ext cx="4040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cs typeface="Times New Roman" pitchFamily="18" charset="0"/>
              </a:rPr>
              <a:t>Рис. 6. Переход к рыночной экономике</a:t>
            </a:r>
            <a:endParaRPr lang="ru-RU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1772816"/>
            <a:ext cx="2797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2"/>
              </a:rPr>
              <a:t>Рис. 1. Голосую за Ельцина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971600" y="4005064"/>
            <a:ext cx="4554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3"/>
              </a:rPr>
              <a:t>Рис. 5. В России опасно проводить реформы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99592" y="2276872"/>
            <a:ext cx="2215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4"/>
              </a:rPr>
              <a:t>Рис. 2. Куплю ваучер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971600" y="2780928"/>
            <a:ext cx="1601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5"/>
              </a:rPr>
              <a:t>Рис. 3.  Ваучер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3429000"/>
            <a:ext cx="3917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6"/>
              </a:rPr>
              <a:t>Рис. 4.</a:t>
            </a:r>
            <a:r>
              <a:rPr lang="ru-RU" dirty="0" smtClean="0"/>
              <a:t> Требуем смены курса реформ</a:t>
            </a:r>
            <a:r>
              <a:rPr lang="ru-RU" dirty="0" smtClean="0">
                <a:hlinkClick r:id="rId6"/>
              </a:rPr>
              <a:t>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331640" y="620688"/>
            <a:ext cx="52709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Comic Sans MS" pitchFamily="66" charset="0"/>
              </a:rPr>
              <a:t>Информационные источники</a:t>
            </a:r>
            <a:endParaRPr lang="ru-RU" sz="28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1600" y="4581128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cs typeface="Times New Roman" pitchFamily="18" charset="0"/>
              </a:rPr>
              <a:t>Рис. 6. Переход к рыночной экономике Данилов Д.Д. и др. История России: - М.: БАЛАСС, 2012, с. 341. </a:t>
            </a:r>
            <a:endParaRPr lang="ru-RU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2577</TotalTime>
  <Words>999</Words>
  <Application>Microsoft Office PowerPoint</Application>
  <PresentationFormat>Экран (4:3)</PresentationFormat>
  <Paragraphs>167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1. Россия после распада СССР.</vt:lpstr>
      <vt:lpstr>Слайд 9</vt:lpstr>
      <vt:lpstr>2. Первые результаты реформ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 Алексеевна Синяева</dc:creator>
  <cp:lastModifiedBy>школа</cp:lastModifiedBy>
  <cp:revision>291</cp:revision>
  <dcterms:created xsi:type="dcterms:W3CDTF">2010-01-24T02:12:17Z</dcterms:created>
  <dcterms:modified xsi:type="dcterms:W3CDTF">2002-01-23T00:08:59Z</dcterms:modified>
</cp:coreProperties>
</file>